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65" r:id="rId3"/>
    <p:sldId id="270" r:id="rId4"/>
    <p:sldId id="271" r:id="rId5"/>
    <p:sldId id="257" r:id="rId6"/>
    <p:sldId id="278" r:id="rId7"/>
    <p:sldId id="258" r:id="rId8"/>
    <p:sldId id="267" r:id="rId9"/>
    <p:sldId id="259" r:id="rId10"/>
    <p:sldId id="260" r:id="rId11"/>
    <p:sldId id="261" r:id="rId12"/>
    <p:sldId id="263" r:id="rId13"/>
    <p:sldId id="262" r:id="rId14"/>
    <p:sldId id="268" r:id="rId15"/>
    <p:sldId id="266" r:id="rId16"/>
    <p:sldId id="274" r:id="rId17"/>
    <p:sldId id="279" r:id="rId18"/>
    <p:sldId id="269" r:id="rId19"/>
    <p:sldId id="273" r:id="rId20"/>
    <p:sldId id="272" r:id="rId21"/>
    <p:sldId id="275" r:id="rId22"/>
    <p:sldId id="264" r:id="rId23"/>
    <p:sldId id="277"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9" d="100"/>
          <a:sy n="79" d="100"/>
        </p:scale>
        <p:origin x="-188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936EDB-083F-4B4F-B940-4D1333348CAB}" type="datetimeFigureOut">
              <a:rPr lang="en-US" smtClean="0"/>
              <a:t>1/17/17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6B9CC3-F4EF-084B-97E5-565A57AE13E7}" type="slidenum">
              <a:rPr lang="en-US" smtClean="0"/>
              <a:t>‹#›</a:t>
            </a:fld>
            <a:endParaRPr lang="en-US"/>
          </a:p>
        </p:txBody>
      </p:sp>
    </p:spTree>
    <p:extLst>
      <p:ext uri="{BB962C8B-B14F-4D97-AF65-F5344CB8AC3E}">
        <p14:creationId xmlns:p14="http://schemas.microsoft.com/office/powerpoint/2010/main" val="24092681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6B9CC3-F4EF-084B-97E5-565A57AE13E7}" type="slidenum">
              <a:rPr lang="en-US" smtClean="0"/>
              <a:t>1</a:t>
            </a:fld>
            <a:endParaRPr lang="en-US"/>
          </a:p>
        </p:txBody>
      </p:sp>
    </p:spTree>
    <p:extLst>
      <p:ext uri="{BB962C8B-B14F-4D97-AF65-F5344CB8AC3E}">
        <p14:creationId xmlns:p14="http://schemas.microsoft.com/office/powerpoint/2010/main" val="622025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6B9CC3-F4EF-084B-97E5-565A57AE13E7}" type="slidenum">
              <a:rPr lang="en-US" smtClean="0"/>
              <a:t>7</a:t>
            </a:fld>
            <a:endParaRPr lang="en-US"/>
          </a:p>
        </p:txBody>
      </p:sp>
    </p:spTree>
    <p:extLst>
      <p:ext uri="{BB962C8B-B14F-4D97-AF65-F5344CB8AC3E}">
        <p14:creationId xmlns:p14="http://schemas.microsoft.com/office/powerpoint/2010/main" val="436150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1/17/17</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1/17/17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1/17/17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1/17/17</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1/17/17</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1/17/17</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1/17/17</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1/17/17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1/17/17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1/17/17</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cribd.com/doc/245271872/American-Humansits-v-US" TargetMode="External"/><Relationship Id="rId4" Type="http://schemas.openxmlformats.org/officeDocument/2006/relationships/hyperlink" Target="http://americanhumanist.org/" TargetMode="External"/><Relationship Id="rId1" Type="http://schemas.openxmlformats.org/officeDocument/2006/relationships/slideLayout" Target="../slideLayouts/slideLayout2.xml"/><Relationship Id="rId2" Type="http://schemas.openxmlformats.org/officeDocument/2006/relationships/hyperlink" Target="http://www.dijg.de/english/reflections-on-the-human-potential-movemen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tatisticbrain.com/number-of-american-adults-who-cant-read/" TargetMode="External"/><Relationship Id="rId3" Type="http://schemas.openxmlformats.org/officeDocument/2006/relationships/hyperlink" Target="http://www.begintoread.com/research/literacystatistics.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bt.org/text/sayers.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Harvard_University"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Pedagogy_of_the_Oppressed" TargetMode="External"/><Relationship Id="rId4" Type="http://schemas.openxmlformats.org/officeDocument/2006/relationships/hyperlink" Target="https://en.wikipedia.org/wiki/Harvard_University" TargetMode="External"/><Relationship Id="rId5"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hyperlink" Target="https://en.wikipedia.org/wiki/Critical_pedagog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4000" dirty="0" smtClean="0"/>
              <a:t>The Civil War in Education </a:t>
            </a:r>
            <a:endParaRPr lang="en-US" sz="4000" dirty="0"/>
          </a:p>
        </p:txBody>
      </p:sp>
      <p:sp>
        <p:nvSpPr>
          <p:cNvPr id="3" name="Subtitle 2"/>
          <p:cNvSpPr>
            <a:spLocks noGrp="1"/>
          </p:cNvSpPr>
          <p:nvPr>
            <p:ph type="subTitle" idx="1"/>
          </p:nvPr>
        </p:nvSpPr>
        <p:spPr/>
        <p:txBody>
          <a:bodyPr>
            <a:normAutofit fontScale="85000" lnSpcReduction="10000"/>
          </a:bodyPr>
          <a:lstStyle/>
          <a:p>
            <a:r>
              <a:rPr lang="en-US" dirty="0" smtClean="0"/>
              <a:t>Why we should loose the bonds of enslavement to the Progressive Agenda and the National Education Association </a:t>
            </a:r>
            <a:endParaRPr lang="en-US" dirty="0"/>
          </a:p>
        </p:txBody>
      </p:sp>
      <p:pic>
        <p:nvPicPr>
          <p:cNvPr id="4" name="Picture 3" descr="Scan 2408.jpe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89237" y="562625"/>
            <a:ext cx="5018544" cy="3118552"/>
          </a:xfrm>
          <a:prstGeom prst="rect">
            <a:avLst/>
          </a:prstGeom>
        </p:spPr>
      </p:pic>
    </p:spTree>
    <p:extLst>
      <p:ext uri="{BB962C8B-B14F-4D97-AF65-F5344CB8AC3E}">
        <p14:creationId xmlns:p14="http://schemas.microsoft.com/office/powerpoint/2010/main" val="1304534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Thematic Instruction </a:t>
            </a:r>
            <a:endParaRPr lang="en-US" dirty="0"/>
          </a:p>
        </p:txBody>
      </p:sp>
      <p:sp>
        <p:nvSpPr>
          <p:cNvPr id="3" name="Content Placeholder 2"/>
          <p:cNvSpPr>
            <a:spLocks noGrp="1"/>
          </p:cNvSpPr>
          <p:nvPr>
            <p:ph idx="1"/>
          </p:nvPr>
        </p:nvSpPr>
        <p:spPr>
          <a:xfrm>
            <a:off x="457199" y="2209800"/>
            <a:ext cx="8401428" cy="3916363"/>
          </a:xfrm>
        </p:spPr>
        <p:txBody>
          <a:bodyPr>
            <a:normAutofit fontScale="92500" lnSpcReduction="20000"/>
          </a:bodyPr>
          <a:lstStyle/>
          <a:p>
            <a:r>
              <a:rPr lang="en-US" dirty="0" smtClean="0"/>
              <a:t>Thematic </a:t>
            </a:r>
            <a:r>
              <a:rPr lang="en-US" dirty="0"/>
              <a:t>education (taking issues in education from which to extract writing, literature, science, events, whole to </a:t>
            </a:r>
            <a:r>
              <a:rPr lang="en-US" dirty="0" smtClean="0"/>
              <a:t>part) </a:t>
            </a:r>
            <a:r>
              <a:rPr lang="en-US" dirty="0"/>
              <a:t>supplanted the traditional </a:t>
            </a:r>
            <a:r>
              <a:rPr lang="en-US" dirty="0" smtClean="0"/>
              <a:t>method.  </a:t>
            </a:r>
          </a:p>
          <a:p>
            <a:r>
              <a:rPr lang="en-US" dirty="0" smtClean="0"/>
              <a:t>The Traditional method used </a:t>
            </a:r>
            <a:r>
              <a:rPr lang="en-US" dirty="0"/>
              <a:t>for thousands of years </a:t>
            </a:r>
            <a:r>
              <a:rPr lang="en-US" dirty="0" smtClean="0"/>
              <a:t>utilized </a:t>
            </a:r>
            <a:r>
              <a:rPr lang="en-US" dirty="0"/>
              <a:t>chronology in developing a formative understanding of our past and a foundational</a:t>
            </a:r>
            <a:r>
              <a:rPr lang="en-US" b="1" dirty="0"/>
              <a:t>, sequential </a:t>
            </a:r>
            <a:r>
              <a:rPr lang="en-US" dirty="0"/>
              <a:t>understanding of Science, Math and </a:t>
            </a:r>
            <a:r>
              <a:rPr lang="en-US" dirty="0" smtClean="0"/>
              <a:t>English. </a:t>
            </a:r>
          </a:p>
          <a:p>
            <a:r>
              <a:rPr lang="en-US" dirty="0" smtClean="0"/>
              <a:t>History </a:t>
            </a:r>
            <a:r>
              <a:rPr lang="en-US" dirty="0"/>
              <a:t>became Social </a:t>
            </a:r>
            <a:r>
              <a:rPr lang="en-US" dirty="0" smtClean="0"/>
              <a:t>Studies studied only as a part of a theme. For example: The bombing of Hiroshima and Nagasaki. Students lose the import of the sequence of events that led up to that event and study only the morality of the event, diminishing for the need for that choice purposefully undermining respect for our country.</a:t>
            </a:r>
          </a:p>
          <a:p>
            <a:r>
              <a:rPr lang="en-US" dirty="0" smtClean="0"/>
              <a:t>As a teacher with a degree in History, I saw this happen personally.</a:t>
            </a:r>
            <a:endParaRPr lang="en-US" dirty="0"/>
          </a:p>
          <a:p>
            <a:endParaRPr lang="en-US" dirty="0"/>
          </a:p>
        </p:txBody>
      </p:sp>
    </p:spTree>
    <p:extLst>
      <p:ext uri="{BB962C8B-B14F-4D97-AF65-F5344CB8AC3E}">
        <p14:creationId xmlns:p14="http://schemas.microsoft.com/office/powerpoint/2010/main" val="1974121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Clarification </a:t>
            </a:r>
            <a:endParaRPr lang="en-US" dirty="0"/>
          </a:p>
        </p:txBody>
      </p:sp>
      <p:sp>
        <p:nvSpPr>
          <p:cNvPr id="3" name="Content Placeholder 2"/>
          <p:cNvSpPr>
            <a:spLocks noGrp="1"/>
          </p:cNvSpPr>
          <p:nvPr>
            <p:ph idx="1"/>
          </p:nvPr>
        </p:nvSpPr>
        <p:spPr>
          <a:xfrm>
            <a:off x="457199" y="2209800"/>
            <a:ext cx="8465737" cy="3916363"/>
          </a:xfrm>
        </p:spPr>
        <p:txBody>
          <a:bodyPr>
            <a:normAutofit/>
          </a:bodyPr>
          <a:lstStyle/>
          <a:p>
            <a:r>
              <a:rPr lang="en-US" dirty="0" smtClean="0"/>
              <a:t>When </a:t>
            </a:r>
            <a:r>
              <a:rPr lang="en-US" dirty="0"/>
              <a:t>God and the Bible were cast out </a:t>
            </a:r>
            <a:r>
              <a:rPr lang="en-US" dirty="0" smtClean="0"/>
              <a:t>Carl Rogers </a:t>
            </a:r>
            <a:r>
              <a:rPr lang="en-US" dirty="0"/>
              <a:t>and </a:t>
            </a:r>
            <a:r>
              <a:rPr lang="en-US" dirty="0" smtClean="0"/>
              <a:t>Abraham Maslow's </a:t>
            </a:r>
            <a:r>
              <a:rPr lang="en-US" dirty="0"/>
              <a:t>values clarification </a:t>
            </a:r>
            <a:r>
              <a:rPr lang="en-US" dirty="0" smtClean="0"/>
              <a:t>came in. </a:t>
            </a:r>
            <a:r>
              <a:rPr lang="en-US" dirty="0"/>
              <a:t>Both Maslow and </a:t>
            </a:r>
            <a:r>
              <a:rPr lang="en-US" dirty="0" smtClean="0"/>
              <a:t>Maslow’s </a:t>
            </a:r>
            <a:r>
              <a:rPr lang="en-US" dirty="0"/>
              <a:t>associate William Coulson realized </a:t>
            </a:r>
            <a:r>
              <a:rPr lang="en-US" dirty="0" err="1" smtClean="0"/>
              <a:t>they</a:t>
            </a:r>
            <a:r>
              <a:rPr lang="en-US" u="sng" dirty="0" err="1" smtClean="0">
                <a:hlinkClick r:id="rId2"/>
              </a:rPr>
              <a:t>had</a:t>
            </a:r>
            <a:r>
              <a:rPr lang="en-US" u="sng" dirty="0" smtClean="0">
                <a:hlinkClick r:id="rId2"/>
              </a:rPr>
              <a:t> </a:t>
            </a:r>
            <a:r>
              <a:rPr lang="en-US" u="sng" dirty="0">
                <a:hlinkClick r:id="rId2"/>
              </a:rPr>
              <a:t>created a monster and campaigned to stop what they called nondirective education</a:t>
            </a:r>
            <a:r>
              <a:rPr lang="en-US" u="sng" dirty="0" smtClean="0">
                <a:hlinkClick r:id="rId2"/>
              </a:rPr>
              <a:t>.</a:t>
            </a:r>
            <a:endParaRPr lang="en-US" u="sng" dirty="0" smtClean="0"/>
          </a:p>
          <a:p>
            <a:r>
              <a:rPr lang="en-US" dirty="0"/>
              <a:t>“The court finds that Secular Humanism is a religion for Establishment Clause purposes,” the ruling read</a:t>
            </a:r>
            <a:r>
              <a:rPr lang="en-US" dirty="0" smtClean="0"/>
              <a:t>.</a:t>
            </a:r>
            <a:r>
              <a:rPr lang="en-US" dirty="0"/>
              <a:t> </a:t>
            </a:r>
            <a:endParaRPr lang="en-US" dirty="0" smtClean="0"/>
          </a:p>
          <a:p>
            <a:r>
              <a:rPr lang="en-US" dirty="0" smtClean="0"/>
              <a:t>On </a:t>
            </a:r>
            <a:r>
              <a:rPr lang="en-US" dirty="0"/>
              <a:t>Thursday, October 30, Senior District Judge </a:t>
            </a:r>
            <a:r>
              <a:rPr lang="en-US" dirty="0" err="1"/>
              <a:t>Ancer</a:t>
            </a:r>
            <a:r>
              <a:rPr lang="en-US" dirty="0"/>
              <a:t> Haggerty </a:t>
            </a:r>
            <a:r>
              <a:rPr lang="en-US" dirty="0">
                <a:hlinkClick r:id="rId3"/>
              </a:rPr>
              <a:t>issued a ruling on </a:t>
            </a:r>
            <a:r>
              <a:rPr lang="en-US" i="1" dirty="0">
                <a:hlinkClick r:id="rId3"/>
              </a:rPr>
              <a:t>American Humanist Association v. United States</a:t>
            </a:r>
            <a:r>
              <a:rPr lang="en-US" dirty="0">
                <a:hlinkClick r:id="rId3"/>
              </a:rPr>
              <a:t>, a case that was brought by the </a:t>
            </a:r>
            <a:r>
              <a:rPr lang="en-US" dirty="0">
                <a:hlinkClick r:id="rId4"/>
              </a:rPr>
              <a:t>American Humanist Association (AHA) and Jason Holden, a federal prisoner. </a:t>
            </a:r>
            <a:endParaRPr lang="en-US" dirty="0"/>
          </a:p>
        </p:txBody>
      </p:sp>
    </p:spTree>
    <p:extLst>
      <p:ext uri="{BB962C8B-B14F-4D97-AF65-F5344CB8AC3E}">
        <p14:creationId xmlns:p14="http://schemas.microsoft.com/office/powerpoint/2010/main" val="2376865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69725"/>
            <a:ext cx="6508377" cy="1687675"/>
          </a:xfrm>
        </p:spPr>
        <p:txBody>
          <a:bodyPr/>
          <a:lstStyle/>
          <a:p>
            <a:r>
              <a:rPr lang="en-US" sz="3200" dirty="0" smtClean="0"/>
              <a:t>Only God was removed from our schools. Humanism became the new religion of our schools.</a:t>
            </a:r>
            <a:endParaRPr lang="en-US" sz="3200" dirty="0"/>
          </a:p>
        </p:txBody>
      </p:sp>
      <p:sp>
        <p:nvSpPr>
          <p:cNvPr id="3" name="Content Placeholder 2"/>
          <p:cNvSpPr>
            <a:spLocks noGrp="1"/>
          </p:cNvSpPr>
          <p:nvPr>
            <p:ph idx="1"/>
          </p:nvPr>
        </p:nvSpPr>
        <p:spPr>
          <a:xfrm>
            <a:off x="457199" y="2209800"/>
            <a:ext cx="8401428" cy="3916363"/>
          </a:xfrm>
        </p:spPr>
        <p:txBody>
          <a:bodyPr>
            <a:normAutofit lnSpcReduction="10000"/>
          </a:bodyPr>
          <a:lstStyle/>
          <a:p>
            <a:r>
              <a:rPr lang="en-US" dirty="0" smtClean="0"/>
              <a:t>The “human potential movement,” which followed Carl Rogers’ and Abraham Maslow’s work, led to many new approaches in education.  Our children became its guinea pigs. </a:t>
            </a:r>
          </a:p>
          <a:p>
            <a:r>
              <a:rPr lang="en-US" dirty="0" smtClean="0"/>
              <a:t> The Association of Humanistic Psychology and the Association of Humanistic Education are international groups that sponsor publications, conferences, and professional collaboration, a method of reinforcing the credentials of professionals by publishing and promoting those of like mind. </a:t>
            </a:r>
          </a:p>
          <a:p>
            <a:r>
              <a:rPr lang="en-US" dirty="0" smtClean="0"/>
              <a:t>New educational techniques have been developed by these humanistic practitioners, including “encounter groups,” values clarification exercises, self-esteem enhancement programs, guided imagery and visualization practices. </a:t>
            </a:r>
            <a:endParaRPr lang="en-US" dirty="0"/>
          </a:p>
        </p:txBody>
      </p:sp>
    </p:spTree>
    <p:extLst>
      <p:ext uri="{BB962C8B-B14F-4D97-AF65-F5344CB8AC3E}">
        <p14:creationId xmlns:p14="http://schemas.microsoft.com/office/powerpoint/2010/main" val="3186958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Clarification Repudiated by founders </a:t>
            </a:r>
            <a:endParaRPr lang="en-US" dirty="0"/>
          </a:p>
        </p:txBody>
      </p:sp>
      <p:sp>
        <p:nvSpPr>
          <p:cNvPr id="3" name="Content Placeholder 2"/>
          <p:cNvSpPr>
            <a:spLocks noGrp="1"/>
          </p:cNvSpPr>
          <p:nvPr>
            <p:ph idx="1"/>
          </p:nvPr>
        </p:nvSpPr>
        <p:spPr>
          <a:xfrm>
            <a:off x="457199" y="2209800"/>
            <a:ext cx="8433583" cy="3916363"/>
          </a:xfrm>
        </p:spPr>
        <p:txBody>
          <a:bodyPr>
            <a:normAutofit fontScale="85000" lnSpcReduction="10000"/>
          </a:bodyPr>
          <a:lstStyle/>
          <a:p>
            <a:r>
              <a:rPr lang="en-US" dirty="0"/>
              <a:t>According to Maslow's hierarchy of needs, self-actualization is of paramount importance for an individual's sense of fulfillment.</a:t>
            </a:r>
            <a:endParaRPr lang="en-US" dirty="0" smtClean="0"/>
          </a:p>
          <a:p>
            <a:r>
              <a:rPr lang="en-US" dirty="0" smtClean="0"/>
              <a:t>Roger's </a:t>
            </a:r>
            <a:r>
              <a:rPr lang="en-US" dirty="0"/>
              <a:t>nondirective therapy emphasizes self-empowerment by encouraging individuals to center exclusively on their </a:t>
            </a:r>
            <a:r>
              <a:rPr lang="en-US" b="1" dirty="0"/>
              <a:t>own inner desires</a:t>
            </a:r>
            <a:r>
              <a:rPr lang="en-US" dirty="0"/>
              <a:t>, which often means rebelling against any type of authority figure, frequently resulting in a genuine disobedience to all legitimate forms of authority</a:t>
            </a:r>
            <a:r>
              <a:rPr lang="en-US" dirty="0" smtClean="0"/>
              <a:t>.</a:t>
            </a:r>
          </a:p>
          <a:p>
            <a:r>
              <a:rPr lang="en-US" dirty="0"/>
              <a:t>B</a:t>
            </a:r>
            <a:r>
              <a:rPr lang="en-US" dirty="0" smtClean="0"/>
              <a:t>oth </a:t>
            </a:r>
            <a:r>
              <a:rPr lang="en-US" dirty="0"/>
              <a:t>Maslow and Rogers repudiated their former teachings in the latter stages of their lives and distanced themselves from educational programs based on their theories and practices. </a:t>
            </a:r>
            <a:r>
              <a:rPr lang="en-US" dirty="0" smtClean="0"/>
              <a:t>They viewed the consequences on classrooms across the country. Associate William Coulson took as his life’s work. </a:t>
            </a:r>
          </a:p>
          <a:p>
            <a:r>
              <a:rPr lang="en-US" dirty="0" smtClean="0"/>
              <a:t>The DARE program utilizes these methods and use of entry level drugs, alcohol  and marijuana has increased. </a:t>
            </a:r>
          </a:p>
          <a:p>
            <a:endParaRPr lang="en-US" dirty="0"/>
          </a:p>
        </p:txBody>
      </p:sp>
    </p:spTree>
    <p:extLst>
      <p:ext uri="{BB962C8B-B14F-4D97-AF65-F5344CB8AC3E}">
        <p14:creationId xmlns:p14="http://schemas.microsoft.com/office/powerpoint/2010/main" val="1013379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42900"/>
            <a:ext cx="6508377" cy="1143000"/>
          </a:xfrm>
        </p:spPr>
        <p:txBody>
          <a:bodyPr/>
          <a:lstStyle/>
          <a:p>
            <a:r>
              <a:rPr lang="en-US" dirty="0" smtClean="0"/>
              <a:t>Illiteracy is the result</a:t>
            </a:r>
            <a:endParaRPr lang="en-US" dirty="0"/>
          </a:p>
        </p:txBody>
      </p:sp>
      <p:sp>
        <p:nvSpPr>
          <p:cNvPr id="3" name="Content Placeholder 2"/>
          <p:cNvSpPr>
            <a:spLocks noGrp="1"/>
          </p:cNvSpPr>
          <p:nvPr>
            <p:ph idx="1"/>
          </p:nvPr>
        </p:nvSpPr>
        <p:spPr>
          <a:xfrm>
            <a:off x="457199" y="2209800"/>
            <a:ext cx="8401428" cy="4188053"/>
          </a:xfrm>
        </p:spPr>
        <p:txBody>
          <a:bodyPr>
            <a:normAutofit fontScale="92500" lnSpcReduction="20000"/>
          </a:bodyPr>
          <a:lstStyle/>
          <a:p>
            <a:r>
              <a:rPr lang="en-US" dirty="0">
                <a:solidFill>
                  <a:schemeClr val="tx1"/>
                </a:solidFill>
                <a:hlinkClick r:id="rId2"/>
              </a:rPr>
              <a:t>According to a study conducted in late April by the U.S. Department of Education and the National Institute of Literacy, 32 million adults in the U.S. can’t read. That’s 14 percent of the population. 21 percent of adults in the U.S. read below a 5th grade level, and 19 percent of high school graduates can’t read</a:t>
            </a:r>
            <a:r>
              <a:rPr lang="en-US" dirty="0" smtClean="0">
                <a:solidFill>
                  <a:schemeClr val="tx1"/>
                </a:solidFill>
                <a:hlinkClick r:id="rId2"/>
              </a:rPr>
              <a:t>.</a:t>
            </a:r>
            <a:r>
              <a:rPr lang="en-US" dirty="0" smtClean="0">
                <a:solidFill>
                  <a:schemeClr val="tx1"/>
                </a:solidFill>
              </a:rPr>
              <a:t> (Huffington Post, 2014)</a:t>
            </a:r>
          </a:p>
          <a:p>
            <a:r>
              <a:rPr lang="en-US" dirty="0"/>
              <a:t>A</a:t>
            </a:r>
            <a:r>
              <a:rPr lang="en-US" dirty="0" smtClean="0"/>
              <a:t>ccording </a:t>
            </a:r>
            <a:r>
              <a:rPr lang="en-US" dirty="0"/>
              <a:t>to the National Center for Educational Statistics in the United States: Over </a:t>
            </a:r>
            <a:r>
              <a:rPr lang="en-US" b="1" dirty="0"/>
              <a:t>60%</a:t>
            </a:r>
            <a:r>
              <a:rPr lang="en-US" dirty="0"/>
              <a:t> of adults in the US prison system read at or below the fourth grade level. </a:t>
            </a:r>
            <a:r>
              <a:rPr lang="en-US" b="1" dirty="0"/>
              <a:t>85%</a:t>
            </a:r>
            <a:r>
              <a:rPr lang="en-US" dirty="0"/>
              <a:t> of US juvenile inmates are functionally illiterate.</a:t>
            </a:r>
            <a:endParaRPr lang="en-US" dirty="0" smtClean="0">
              <a:solidFill>
                <a:schemeClr val="tx1"/>
              </a:solidFill>
            </a:endParaRPr>
          </a:p>
          <a:p>
            <a:r>
              <a:rPr lang="en-US" dirty="0"/>
              <a:t>According to the Department of Justice, “The link between academic failure and delinquency, violence, and crime is welded to reading failure.” </a:t>
            </a:r>
            <a:r>
              <a:rPr lang="en-US" dirty="0"/>
              <a:t>O</a:t>
            </a:r>
            <a:r>
              <a:rPr lang="en-US" dirty="0" smtClean="0"/>
              <a:t>ver </a:t>
            </a:r>
            <a:r>
              <a:rPr lang="en-US" dirty="0"/>
              <a:t>70 percent of inmates in America’s prisons cannot read above a fourth grade level, </a:t>
            </a:r>
            <a:r>
              <a:rPr lang="en-US" u="sng" dirty="0">
                <a:hlinkClick r:id="rId3"/>
              </a:rPr>
              <a:t>according to BeginToRead.com</a:t>
            </a:r>
            <a:r>
              <a:rPr lang="en-US" u="sng" dirty="0" smtClean="0">
                <a:hlinkClick r:id="rId3"/>
              </a:rPr>
              <a:t>.</a:t>
            </a:r>
            <a:r>
              <a:rPr lang="en-US" u="sng" dirty="0" smtClean="0"/>
              <a:t> (Huffington Post,2014)</a:t>
            </a:r>
            <a:endParaRPr lang="en-US" dirty="0" smtClean="0">
              <a:solidFill>
                <a:schemeClr val="tx1"/>
              </a:solidFill>
            </a:endParaRPr>
          </a:p>
        </p:txBody>
      </p:sp>
    </p:spTree>
    <p:extLst>
      <p:ext uri="{BB962C8B-B14F-4D97-AF65-F5344CB8AC3E}">
        <p14:creationId xmlns:p14="http://schemas.microsoft.com/office/powerpoint/2010/main" val="1856621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Consequence of Progressive Education </a:t>
            </a:r>
            <a:endParaRPr lang="en-US" dirty="0"/>
          </a:p>
        </p:txBody>
      </p:sp>
      <p:pic>
        <p:nvPicPr>
          <p:cNvPr id="6" name="Content Placeholder 5" descr="Retarding America.gif"/>
          <p:cNvPicPr>
            <a:picLocks noGrp="1" noChangeAspect="1"/>
          </p:cNvPicPr>
          <p:nvPr>
            <p:ph idx="1"/>
          </p:nvPr>
        </p:nvPicPr>
        <p:blipFill>
          <a:blip r:embed="rId2">
            <a:extLst>
              <a:ext uri="{28A0092B-C50C-407E-A947-70E740481C1C}">
                <a14:useLocalDpi xmlns:a14="http://schemas.microsoft.com/office/drawing/2010/main" val="0"/>
              </a:ext>
            </a:extLst>
          </a:blip>
          <a:srcRect l="-83719" r="-83719"/>
          <a:stretch>
            <a:fillRect/>
          </a:stretch>
        </p:blipFill>
        <p:spPr>
          <a:xfrm>
            <a:off x="-1276859" y="2231878"/>
            <a:ext cx="6508750" cy="3916363"/>
          </a:xfrm>
        </p:spPr>
      </p:pic>
      <p:sp>
        <p:nvSpPr>
          <p:cNvPr id="7" name="TextBox 6"/>
          <p:cNvSpPr txBox="1"/>
          <p:nvPr/>
        </p:nvSpPr>
        <p:spPr>
          <a:xfrm>
            <a:off x="3633484" y="2379101"/>
            <a:ext cx="5192988" cy="3693319"/>
          </a:xfrm>
          <a:prstGeom prst="rect">
            <a:avLst/>
          </a:prstGeom>
          <a:noFill/>
        </p:spPr>
        <p:txBody>
          <a:bodyPr wrap="square" rtlCol="0">
            <a:spAutoFit/>
          </a:bodyPr>
          <a:lstStyle/>
          <a:p>
            <a:r>
              <a:rPr lang="en-US" dirty="0"/>
              <a:t>With the social tumult of the 60s the Department of Education was founded and peopled with </a:t>
            </a:r>
            <a:r>
              <a:rPr lang="en-US" dirty="0" smtClean="0"/>
              <a:t>those </a:t>
            </a:r>
            <a:r>
              <a:rPr lang="en-US" dirty="0"/>
              <a:t>intent upon succeeding in bringing about a social revolution</a:t>
            </a:r>
            <a:r>
              <a:rPr lang="en-US" dirty="0" smtClean="0"/>
              <a:t>. As a result of the condescension of the group who gained control, using </a:t>
            </a:r>
            <a:r>
              <a:rPr lang="en-US" dirty="0"/>
              <a:t>our schools as cultural laboratories, those children this </a:t>
            </a:r>
            <a:r>
              <a:rPr lang="en-US" dirty="0" smtClean="0"/>
              <a:t>ideology was most </a:t>
            </a:r>
            <a:r>
              <a:rPr lang="en-US" dirty="0"/>
              <a:t>intended to help have been those most </a:t>
            </a:r>
            <a:r>
              <a:rPr lang="en-US" dirty="0" smtClean="0"/>
              <a:t>harmed as reported by Michael S. Brunner at the Instigation of Robert Sweet (now director of the Right to Read Foundation) of the Justice Department. </a:t>
            </a:r>
            <a:endParaRPr lang="en-US" dirty="0"/>
          </a:p>
        </p:txBody>
      </p:sp>
    </p:spTree>
    <p:extLst>
      <p:ext uri="{BB962C8B-B14F-4D97-AF65-F5344CB8AC3E}">
        <p14:creationId xmlns:p14="http://schemas.microsoft.com/office/powerpoint/2010/main" val="67960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172" y="305425"/>
            <a:ext cx="6306404" cy="1751975"/>
          </a:xfrm>
        </p:spPr>
        <p:txBody>
          <a:bodyPr/>
          <a:lstStyle/>
          <a:p>
            <a:r>
              <a:rPr lang="en-US" dirty="0" smtClean="0"/>
              <a:t>Requirements for Teaching Must Take Credentialing Away from the NEA</a:t>
            </a:r>
            <a:endParaRPr lang="en-US" dirty="0"/>
          </a:p>
        </p:txBody>
      </p:sp>
      <p:sp>
        <p:nvSpPr>
          <p:cNvPr id="3" name="Content Placeholder 2"/>
          <p:cNvSpPr>
            <a:spLocks noGrp="1"/>
          </p:cNvSpPr>
          <p:nvPr>
            <p:ph idx="1"/>
          </p:nvPr>
        </p:nvSpPr>
        <p:spPr>
          <a:xfrm>
            <a:off x="457199" y="2209800"/>
            <a:ext cx="8449660" cy="3916363"/>
          </a:xfrm>
        </p:spPr>
        <p:txBody>
          <a:bodyPr>
            <a:normAutofit lnSpcReduction="10000"/>
          </a:bodyPr>
          <a:lstStyle/>
          <a:p>
            <a:r>
              <a:rPr lang="en-US" b="1" dirty="0"/>
              <a:t>1</a:t>
            </a:r>
            <a:r>
              <a:rPr lang="en-US" b="1" dirty="0" smtClean="0"/>
              <a:t>.</a:t>
            </a:r>
            <a:r>
              <a:rPr lang="en-US" dirty="0" smtClean="0"/>
              <a:t> </a:t>
            </a:r>
            <a:r>
              <a:rPr lang="en-US" b="1" dirty="0"/>
              <a:t>Require that anyone who wants to teach school have a degree in a subject area, a discipline, like Math, Science, English, Math, History.  </a:t>
            </a:r>
            <a:endParaRPr lang="en-US" b="1" dirty="0" smtClean="0"/>
          </a:p>
          <a:p>
            <a:r>
              <a:rPr lang="en-US" b="1" dirty="0" smtClean="0"/>
              <a:t>2. Those </a:t>
            </a:r>
            <a:r>
              <a:rPr lang="en-US" b="1" dirty="0"/>
              <a:t>who want to be teachers should be able to produce references from respected members of the applicant's community and the teachers in the college from which he has earned a degree. They should reflect the highest moral character as well as competence in a discipline.  Perhaps someone with a "disciplined" mind will be able to speak out like the little boy who decried the Emperor's New Clothes and actually call those failed "innovations" of Progressive Education exactly what they are...failed.  It is time to call for curriculum with substance and not pretense.  </a:t>
            </a:r>
            <a:endParaRPr lang="en-US" dirty="0"/>
          </a:p>
        </p:txBody>
      </p:sp>
    </p:spTree>
    <p:extLst>
      <p:ext uri="{BB962C8B-B14F-4D97-AF65-F5344CB8AC3E}">
        <p14:creationId xmlns:p14="http://schemas.microsoft.com/office/powerpoint/2010/main" val="1076443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Marva</a:t>
            </a:r>
            <a:r>
              <a:rPr lang="en-US" dirty="0" smtClean="0"/>
              <a:t> Collins thought every child could learn </a:t>
            </a:r>
            <a:endParaRPr lang="en-US" dirty="0"/>
          </a:p>
        </p:txBody>
      </p:sp>
      <p:sp>
        <p:nvSpPr>
          <p:cNvPr id="3" name="Content Placeholder 2"/>
          <p:cNvSpPr>
            <a:spLocks noGrp="1"/>
          </p:cNvSpPr>
          <p:nvPr>
            <p:ph idx="1"/>
          </p:nvPr>
        </p:nvSpPr>
        <p:spPr>
          <a:xfrm>
            <a:off x="457199" y="2209800"/>
            <a:ext cx="8417505" cy="3916363"/>
          </a:xfrm>
        </p:spPr>
        <p:txBody>
          <a:bodyPr/>
          <a:lstStyle/>
          <a:p>
            <a:r>
              <a:rPr lang="en-US" dirty="0" smtClean="0"/>
              <a:t>Black educator </a:t>
            </a:r>
            <a:r>
              <a:rPr lang="en-US" dirty="0" err="1"/>
              <a:t>Marva</a:t>
            </a:r>
            <a:r>
              <a:rPr lang="en-US" dirty="0"/>
              <a:t> Collins succeeded in her inner city Chicago private school because she saw potential excellence in every child and took "learning disabled," "hyperactive," "ADD", et. al. and </a:t>
            </a:r>
            <a:r>
              <a:rPr lang="en-US" b="1" dirty="0"/>
              <a:t>actually taught them </a:t>
            </a:r>
            <a:r>
              <a:rPr lang="en-US" dirty="0"/>
              <a:t>using phonics to teach reading and a traditional curriculum!</a:t>
            </a:r>
          </a:p>
          <a:p>
            <a:r>
              <a:rPr lang="en-US" b="1" dirty="0"/>
              <a:t>Every child deserves the opportunity that those students in </a:t>
            </a:r>
            <a:r>
              <a:rPr lang="en-US" b="1" dirty="0" err="1"/>
              <a:t>Marva</a:t>
            </a:r>
            <a:r>
              <a:rPr lang="en-US" b="1" dirty="0"/>
              <a:t> Collins’ schools. That will only happen with private and charter schools freed from the </a:t>
            </a:r>
            <a:r>
              <a:rPr lang="en-US" b="1" dirty="0" smtClean="0"/>
              <a:t>curriculum </a:t>
            </a:r>
            <a:r>
              <a:rPr lang="en-US" b="1" dirty="0"/>
              <a:t>of public schools unfettered by the control of the NEA.</a:t>
            </a:r>
          </a:p>
          <a:p>
            <a:endParaRPr lang="en-US" dirty="0"/>
          </a:p>
        </p:txBody>
      </p:sp>
    </p:spTree>
    <p:extLst>
      <p:ext uri="{BB962C8B-B14F-4D97-AF65-F5344CB8AC3E}">
        <p14:creationId xmlns:p14="http://schemas.microsoft.com/office/powerpoint/2010/main" val="1891402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Block Scheduling is an example of how “current wisdom” insinuates itself into our schools </a:t>
            </a:r>
            <a:endParaRPr lang="en-US" sz="3200" dirty="0"/>
          </a:p>
        </p:txBody>
      </p:sp>
      <p:sp>
        <p:nvSpPr>
          <p:cNvPr id="3" name="Content Placeholder 2"/>
          <p:cNvSpPr>
            <a:spLocks noGrp="1"/>
          </p:cNvSpPr>
          <p:nvPr>
            <p:ph idx="1"/>
          </p:nvPr>
        </p:nvSpPr>
        <p:spPr>
          <a:xfrm>
            <a:off x="209007" y="2209800"/>
            <a:ext cx="8713930" cy="4332728"/>
          </a:xfrm>
        </p:spPr>
        <p:txBody>
          <a:bodyPr>
            <a:normAutofit fontScale="70000" lnSpcReduction="20000"/>
          </a:bodyPr>
          <a:lstStyle/>
          <a:p>
            <a:r>
              <a:rPr lang="en-US" sz="2300" dirty="0"/>
              <a:t>When I heard of block scheduling coming to the high school our daughter would be attending, I researched the topic and found a study by Dr. David Bateson done on a group of over 20,000 students who had used the block scheduling method for about 20 years.  His conclusion:  Block Scheduling is "detrimental to academic achievement"  too much material in (too little time for repetition and reinforcement).  We contacted the professor personally and got his study which we then presented to our administration.  </a:t>
            </a:r>
            <a:endParaRPr lang="en-US" sz="2300" dirty="0" smtClean="0"/>
          </a:p>
          <a:p>
            <a:r>
              <a:rPr lang="en-US" sz="2300" dirty="0" smtClean="0"/>
              <a:t>The </a:t>
            </a:r>
            <a:r>
              <a:rPr lang="en-US" sz="2300" dirty="0"/>
              <a:t>result was that at the parents meeting held to present and perhaps adopt this "innovation" the information was withheld from the public.  The parents group revved up by cheerleaders (those supervisors who visited a school that had just adopted block scheduling) approved the "innovation."  Eventually, the academic supervisor used our children as the subject of her dissertation.  She went on to become Superintendent of another school district.  Another supervisor published articles enhancing his career in professional journals.  Glossy brochures were printed at taxpayer cost to promote the agenda throughout the Southeast.  Teachers who had used the method only a couple of weeks became experts overnight and traveled to promote the concept, leaving their own classrooms to substitute teachers.   It is now universally accepted that block scheduling is "detrimental to academic achievement."  And my community, funded by my tax dollars</a:t>
            </a:r>
            <a:r>
              <a:rPr lang="en-US" sz="2300" dirty="0" smtClean="0"/>
              <a:t>, </a:t>
            </a:r>
            <a:r>
              <a:rPr lang="en-US" sz="2300" dirty="0"/>
              <a:t>is the "expert" that helped spread the contagion. </a:t>
            </a:r>
          </a:p>
          <a:p>
            <a:endParaRPr lang="en-US" dirty="0"/>
          </a:p>
        </p:txBody>
      </p:sp>
    </p:spTree>
    <p:extLst>
      <p:ext uri="{BB962C8B-B14F-4D97-AF65-F5344CB8AC3E}">
        <p14:creationId xmlns:p14="http://schemas.microsoft.com/office/powerpoint/2010/main" val="1015918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 in Schools Will Set Our Children Free </a:t>
            </a:r>
            <a:endParaRPr lang="en-US" dirty="0"/>
          </a:p>
        </p:txBody>
      </p:sp>
      <p:sp>
        <p:nvSpPr>
          <p:cNvPr id="3" name="Content Placeholder 2"/>
          <p:cNvSpPr>
            <a:spLocks noGrp="1"/>
          </p:cNvSpPr>
          <p:nvPr>
            <p:ph idx="1"/>
          </p:nvPr>
        </p:nvSpPr>
        <p:spPr>
          <a:xfrm>
            <a:off x="457199" y="2209800"/>
            <a:ext cx="8449660" cy="3916363"/>
          </a:xfrm>
        </p:spPr>
        <p:txBody>
          <a:bodyPr>
            <a:normAutofit fontScale="77500" lnSpcReduction="20000"/>
          </a:bodyPr>
          <a:lstStyle/>
          <a:p>
            <a:r>
              <a:rPr lang="en-US" b="1" dirty="0"/>
              <a:t>Walter Williams, TNI interview by Sara </a:t>
            </a:r>
            <a:r>
              <a:rPr lang="en-US" b="1" dirty="0" err="1"/>
              <a:t>Penz</a:t>
            </a:r>
            <a:r>
              <a:rPr lang="en-US" b="1" dirty="0"/>
              <a:t>, March 2006</a:t>
            </a:r>
            <a:endParaRPr lang="en-US" dirty="0"/>
          </a:p>
          <a:p>
            <a:r>
              <a:rPr lang="en-US" i="1" dirty="0"/>
              <a:t>George Will wrote a column earlier this year about teacher education. They’re not necessarily worrying about academic proficiency of teachers, but about how the teachers feel about social justice and white privilege and things like that. I’m thoroughly convinced that one of the best things we could do for primary and secondary education is to get rid of schools of education on college campuses, because schools of education on almost any college campus represent the intellectual slums of the campus. If you look at the students who become education majors—and the statistics are available from the National Center for Education Statistics—the high school students who intend to become education majors have the lowest SAT scores of any other major. And when these people graduate with a B.A., and some of them want to go to law school and take the LSAT, or to medical school and take them MCAT, or to graduate school and take the GRE, they score the lowest of any other major.</a:t>
            </a:r>
            <a:endParaRPr lang="en-US" dirty="0"/>
          </a:p>
          <a:p>
            <a:r>
              <a:rPr lang="en-US" i="1" dirty="0"/>
              <a:t>And so we have people in education who have very, very limited thinking ability, which makes them easy prey for all kinds of schemes that don’t make sense.</a:t>
            </a:r>
            <a:endParaRPr lang="en-US" dirty="0"/>
          </a:p>
        </p:txBody>
      </p:sp>
    </p:spTree>
    <p:extLst>
      <p:ext uri="{BB962C8B-B14F-4D97-AF65-F5344CB8AC3E}">
        <p14:creationId xmlns:p14="http://schemas.microsoft.com/office/powerpoint/2010/main" val="3579343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look at the past</a:t>
            </a:r>
            <a:endParaRPr lang="en-US" dirty="0"/>
          </a:p>
        </p:txBody>
      </p:sp>
      <p:sp>
        <p:nvSpPr>
          <p:cNvPr id="3" name="Content Placeholder 2"/>
          <p:cNvSpPr>
            <a:spLocks noGrp="1"/>
          </p:cNvSpPr>
          <p:nvPr>
            <p:ph idx="1"/>
          </p:nvPr>
        </p:nvSpPr>
        <p:spPr>
          <a:xfrm>
            <a:off x="457199" y="2209800"/>
            <a:ext cx="8272809" cy="4380953"/>
          </a:xfrm>
        </p:spPr>
        <p:txBody>
          <a:bodyPr>
            <a:normAutofit fontScale="85000" lnSpcReduction="10000"/>
          </a:bodyPr>
          <a:lstStyle/>
          <a:p>
            <a:pPr marL="0" indent="0">
              <a:buNone/>
            </a:pPr>
            <a:r>
              <a:rPr lang="en-US" dirty="0" smtClean="0"/>
              <a:t>The </a:t>
            </a:r>
            <a:r>
              <a:rPr lang="en-US" b="1" dirty="0" smtClean="0"/>
              <a:t>Elementary and Secondary Education Act of 1965 </a:t>
            </a:r>
            <a:r>
              <a:rPr lang="en-US" dirty="0" smtClean="0"/>
              <a:t>was passed by President Lyndon Johnson as a part of his War on Poverty. While well-intentioned it is an extensive bill that controls funds for elementary and secondary education. The Department of Education became the dispenser of funds. They tied funds to curriculum. </a:t>
            </a:r>
          </a:p>
          <a:p>
            <a:pPr marL="0" indent="0">
              <a:buNone/>
            </a:pPr>
            <a:r>
              <a:rPr lang="en-US" dirty="0" smtClean="0"/>
              <a:t>Around the same time education became centralized,1968, Kenneth Goodman wrote “Reading: A Psycholinguistic Guessing Game.”  Young Americans and generations of immigrants had learned to read by the phonics based </a:t>
            </a:r>
            <a:r>
              <a:rPr lang="en-US" b="1" dirty="0" smtClean="0"/>
              <a:t>Blue Back Speller </a:t>
            </a:r>
            <a:r>
              <a:rPr lang="en-US" dirty="0" smtClean="0"/>
              <a:t>written by Noah Webster and now “guessing” became an accepted methodology. </a:t>
            </a:r>
          </a:p>
          <a:p>
            <a:pPr marL="0" indent="0">
              <a:buNone/>
            </a:pPr>
            <a:r>
              <a:rPr lang="en-US" dirty="0" smtClean="0"/>
              <a:t>Those of the same philosophical ilk as Goodman, also editor of the Whole Language Catalog and a president of the International Reading Association, gained control of the Department of Education. They assured politicians that their methods of educating our newly integrated schools would best bring about the social change necessary for our schools. Their methods degraded the education of ALL CHILDREN and literacy took a dive. </a:t>
            </a:r>
            <a:endParaRPr lang="en-US" dirty="0"/>
          </a:p>
        </p:txBody>
      </p:sp>
    </p:spTree>
    <p:extLst>
      <p:ext uri="{BB962C8B-B14F-4D97-AF65-F5344CB8AC3E}">
        <p14:creationId xmlns:p14="http://schemas.microsoft.com/office/powerpoint/2010/main" val="1227615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5425"/>
            <a:ext cx="6508377" cy="1751975"/>
          </a:xfrm>
        </p:spPr>
        <p:txBody>
          <a:bodyPr/>
          <a:lstStyle/>
          <a:p>
            <a:r>
              <a:rPr lang="en-US" b="1" dirty="0" smtClean="0"/>
              <a:t>So How </a:t>
            </a:r>
            <a:r>
              <a:rPr lang="en-US" b="1" dirty="0"/>
              <a:t>D</a:t>
            </a:r>
            <a:r>
              <a:rPr lang="en-US" b="1" dirty="0" smtClean="0"/>
              <a:t>o We Fix Our Schools? Look outside the box. </a:t>
            </a:r>
            <a:endParaRPr lang="en-US" b="1" dirty="0"/>
          </a:p>
        </p:txBody>
      </p:sp>
      <p:sp>
        <p:nvSpPr>
          <p:cNvPr id="3" name="Content Placeholder 2"/>
          <p:cNvSpPr>
            <a:spLocks noGrp="1"/>
          </p:cNvSpPr>
          <p:nvPr>
            <p:ph idx="1"/>
          </p:nvPr>
        </p:nvSpPr>
        <p:spPr>
          <a:xfrm>
            <a:off x="457199" y="2209800"/>
            <a:ext cx="8449660" cy="3916363"/>
          </a:xfrm>
        </p:spPr>
        <p:txBody>
          <a:bodyPr>
            <a:normAutofit/>
          </a:bodyPr>
          <a:lstStyle/>
          <a:p>
            <a:r>
              <a:rPr lang="en-US" dirty="0"/>
              <a:t>A group of women were walking by a river when they saw a large number of children struggling in the current being swept downstream. The women formed a human chain pulling the children from the current, yet many continued to drift toward the falls. </a:t>
            </a:r>
          </a:p>
          <a:p>
            <a:r>
              <a:rPr lang="en-US" dirty="0"/>
              <a:t>One woman broke away from the chain and headed back up the river. </a:t>
            </a:r>
          </a:p>
          <a:p>
            <a:r>
              <a:rPr lang="en-US" dirty="0"/>
              <a:t>"Where are you going? There are so many! We need your help!" </a:t>
            </a:r>
          </a:p>
          <a:p>
            <a:r>
              <a:rPr lang="en-US" dirty="0"/>
              <a:t>She responded, " I am going to find out who is throwing them in!"	</a:t>
            </a:r>
          </a:p>
          <a:p>
            <a:endParaRPr lang="en-US" dirty="0"/>
          </a:p>
        </p:txBody>
      </p:sp>
    </p:spTree>
    <p:extLst>
      <p:ext uri="{BB962C8B-B14F-4D97-AF65-F5344CB8AC3E}">
        <p14:creationId xmlns:p14="http://schemas.microsoft.com/office/powerpoint/2010/main" val="1114631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209800"/>
            <a:ext cx="8449660" cy="3916363"/>
          </a:xfrm>
        </p:spPr>
        <p:txBody>
          <a:bodyPr>
            <a:noAutofit/>
          </a:bodyPr>
          <a:lstStyle/>
          <a:p>
            <a:pPr marL="457200" indent="-457200">
              <a:buAutoNum type="arabicPeriod" startAt="3"/>
            </a:pPr>
            <a:r>
              <a:rPr lang="en-US" sz="1800" b="1" dirty="0" smtClean="0"/>
              <a:t>Those who can-- DO. Those who can’t-- TEACH. Those who can’t teach --TEACH TEACHERS. </a:t>
            </a:r>
          </a:p>
          <a:p>
            <a:pPr marL="457200" indent="-457200">
              <a:buFont typeface="Wingdings 2" pitchFamily="18" charset="2"/>
              <a:buAutoNum type="arabicPeriod" startAt="3"/>
            </a:pPr>
            <a:r>
              <a:rPr lang="en-US" sz="1800" b="1" dirty="0"/>
              <a:t>Match aspiring teachers with "Master Teachers" </a:t>
            </a:r>
            <a:r>
              <a:rPr lang="en-US" sz="1800" dirty="0"/>
              <a:t>for an </a:t>
            </a:r>
            <a:r>
              <a:rPr lang="en-US" sz="1800" b="1" dirty="0"/>
              <a:t>APPRENTICESHIP</a:t>
            </a:r>
            <a:r>
              <a:rPr lang="en-US" sz="1800" dirty="0"/>
              <a:t> in </a:t>
            </a:r>
            <a:r>
              <a:rPr lang="en-US" sz="1800" b="1" dirty="0"/>
              <a:t>education that would take the place of useless education courses</a:t>
            </a:r>
            <a:r>
              <a:rPr lang="en-US" sz="1800" b="1" dirty="0" smtClean="0"/>
              <a:t>.</a:t>
            </a:r>
          </a:p>
          <a:p>
            <a:pPr marL="457200" indent="-457200">
              <a:buFont typeface="Wingdings 2" pitchFamily="18" charset="2"/>
              <a:buAutoNum type="arabicPeriod" startAt="3"/>
            </a:pPr>
            <a:r>
              <a:rPr lang="en-US" sz="1800" b="1" dirty="0"/>
              <a:t>Education courses do not create a Master Teacher.  A Master teacher would be one whose students' scores on standardized tests progressed well from the beginning of the year to the end of the year.  Acquiring the designation "Master Teacher" would not be a personality contest, nor an affective evaluation by those who have caused the problem on how well teachers have internalized their progressive teaching methods.  It would be fact and results based with objective criteria.  By example, aspiring teachers would learn effective discipline and teaching methods from an experienced mentor...and would discover whether or not they had the stuff it takes to be a good teacher. </a:t>
            </a:r>
          </a:p>
          <a:p>
            <a:pPr marL="457200" indent="-457200">
              <a:buFont typeface="Wingdings 2" pitchFamily="18" charset="2"/>
              <a:buAutoNum type="arabicPeriod" startAt="3"/>
            </a:pPr>
            <a:r>
              <a:rPr lang="en-US" sz="1800" b="1" dirty="0" smtClean="0"/>
              <a:t>.      </a:t>
            </a:r>
            <a:endParaRPr lang="en-US" sz="1800" b="1" dirty="0"/>
          </a:p>
        </p:txBody>
      </p:sp>
      <p:sp>
        <p:nvSpPr>
          <p:cNvPr id="4" name="TextBox 3"/>
          <p:cNvSpPr txBox="1"/>
          <p:nvPr/>
        </p:nvSpPr>
        <p:spPr>
          <a:xfrm>
            <a:off x="755636" y="610850"/>
            <a:ext cx="6077243" cy="1569660"/>
          </a:xfrm>
          <a:prstGeom prst="rect">
            <a:avLst/>
          </a:prstGeom>
          <a:noFill/>
        </p:spPr>
        <p:txBody>
          <a:bodyPr wrap="square" rtlCol="0">
            <a:spAutoFit/>
          </a:bodyPr>
          <a:lstStyle/>
          <a:p>
            <a:r>
              <a:rPr lang="en-US" sz="3200" b="1" dirty="0" smtClean="0">
                <a:solidFill>
                  <a:schemeClr val="accent2">
                    <a:lumMod val="75000"/>
                    <a:lumOff val="25000"/>
                  </a:schemeClr>
                </a:solidFill>
              </a:rPr>
              <a:t>We must no longer look to those who caused the problem to fix the problem!</a:t>
            </a:r>
            <a:endParaRPr lang="en-US" sz="3200" b="1" dirty="0">
              <a:solidFill>
                <a:schemeClr val="accent2">
                  <a:lumMod val="75000"/>
                  <a:lumOff val="25000"/>
                </a:schemeClr>
              </a:solidFill>
            </a:endParaRPr>
          </a:p>
        </p:txBody>
      </p:sp>
    </p:spTree>
    <p:extLst>
      <p:ext uri="{BB962C8B-B14F-4D97-AF65-F5344CB8AC3E}">
        <p14:creationId xmlns:p14="http://schemas.microsoft.com/office/powerpoint/2010/main" val="1206249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Master Teachers Must Conform</a:t>
            </a:r>
            <a:endParaRPr lang="en-US" dirty="0"/>
          </a:p>
        </p:txBody>
      </p:sp>
      <p:sp>
        <p:nvSpPr>
          <p:cNvPr id="3" name="Content Placeholder 2"/>
          <p:cNvSpPr>
            <a:spLocks noGrp="1"/>
          </p:cNvSpPr>
          <p:nvPr>
            <p:ph idx="1"/>
          </p:nvPr>
        </p:nvSpPr>
        <p:spPr>
          <a:xfrm>
            <a:off x="457199" y="2209800"/>
            <a:ext cx="8449660" cy="4059453"/>
          </a:xfrm>
        </p:spPr>
        <p:txBody>
          <a:bodyPr>
            <a:normAutofit lnSpcReduction="10000"/>
          </a:bodyPr>
          <a:lstStyle/>
          <a:p>
            <a:r>
              <a:rPr lang="en-US" dirty="0" smtClean="0"/>
              <a:t>Must use thematic education</a:t>
            </a:r>
          </a:p>
          <a:p>
            <a:r>
              <a:rPr lang="en-US" dirty="0" smtClean="0"/>
              <a:t>Must use group learning </a:t>
            </a:r>
          </a:p>
          <a:p>
            <a:r>
              <a:rPr lang="en-US" dirty="0" smtClean="0"/>
              <a:t>Must use experiential learning</a:t>
            </a:r>
          </a:p>
          <a:p>
            <a:r>
              <a:rPr lang="en-US" dirty="0" smtClean="0"/>
              <a:t>Encourage risk taking </a:t>
            </a:r>
          </a:p>
          <a:p>
            <a:endParaRPr lang="en-US" dirty="0"/>
          </a:p>
          <a:p>
            <a:r>
              <a:rPr lang="en-US" dirty="0" smtClean="0"/>
              <a:t>Legislators are told that Master Teachers and more money are the answer. Then why hasn’t the money already thrown at education made a difference? It is the basics of education philosophy and the monopoly of a contingent of radicals that has </a:t>
            </a:r>
            <a:r>
              <a:rPr lang="en-US" dirty="0"/>
              <a:t>undermined </a:t>
            </a:r>
            <a:r>
              <a:rPr lang="en-US" dirty="0" smtClean="0"/>
              <a:t>education!</a:t>
            </a:r>
          </a:p>
        </p:txBody>
      </p:sp>
    </p:spTree>
    <p:extLst>
      <p:ext uri="{BB962C8B-B14F-4D97-AF65-F5344CB8AC3E}">
        <p14:creationId xmlns:p14="http://schemas.microsoft.com/office/powerpoint/2010/main" val="4000624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5425"/>
            <a:ext cx="6508377" cy="1751975"/>
          </a:xfrm>
        </p:spPr>
        <p:txBody>
          <a:bodyPr/>
          <a:lstStyle/>
          <a:p>
            <a:r>
              <a:rPr lang="en-US" sz="2800" dirty="0" smtClean="0"/>
              <a:t>AT LAST with choice we have an opportunity to produce proficiency: Lost Tools of Learning by Dorothy Sayers</a:t>
            </a:r>
            <a:endParaRPr lang="en-US" sz="2800" dirty="0"/>
          </a:p>
        </p:txBody>
      </p:sp>
      <p:sp>
        <p:nvSpPr>
          <p:cNvPr id="3" name="Content Placeholder 2"/>
          <p:cNvSpPr>
            <a:spLocks noGrp="1"/>
          </p:cNvSpPr>
          <p:nvPr>
            <p:ph idx="1"/>
          </p:nvPr>
        </p:nvSpPr>
        <p:spPr>
          <a:xfrm>
            <a:off x="457198" y="2209800"/>
            <a:ext cx="8465737" cy="4413103"/>
          </a:xfrm>
        </p:spPr>
        <p:txBody>
          <a:bodyPr>
            <a:normAutofit fontScale="92500" lnSpcReduction="20000"/>
          </a:bodyPr>
          <a:lstStyle/>
          <a:p>
            <a:r>
              <a:rPr lang="en-US" dirty="0" smtClean="0"/>
              <a:t>Has it ever struck you as odd, or unfortunate, that today, when the proportion of literacy throughout Western Europe is higher than it has ever been, people should have become susceptible to the influence of advertisement and mass propaganda to an extent hitherto unheard of and unimagined? Do you put this down to the mere mechanical fact that the press and the radio and so on have made propaganda much easier to distribute over a wide area? Or do you sometimes have an uneasy suspicion that the product of modern educational methods is less good than he or she might be at disentangling fact from opinion and the proven from the plausible?</a:t>
            </a:r>
          </a:p>
          <a:p>
            <a:r>
              <a:rPr lang="en-US" dirty="0" smtClean="0">
                <a:hlinkClick r:id="rId2"/>
              </a:rPr>
              <a:t>http://www.gbt.org/text/sayers.html</a:t>
            </a:r>
            <a:r>
              <a:rPr lang="en-US" dirty="0" smtClean="0"/>
              <a:t/>
            </a:r>
            <a:br>
              <a:rPr lang="en-US" dirty="0" smtClean="0"/>
            </a:br>
            <a:r>
              <a:rPr lang="en-US" dirty="0" smtClean="0"/>
              <a:t>With choice, children might have an opportunity to experience this type of instruction</a:t>
            </a:r>
            <a:r>
              <a:rPr lang="en-US" dirty="0"/>
              <a:t>. </a:t>
            </a:r>
            <a:br>
              <a:rPr lang="en-US" dirty="0"/>
            </a:br>
            <a:r>
              <a:rPr lang="en-US" dirty="0" smtClean="0"/>
              <a:t>Example of such a school: https</a:t>
            </a:r>
            <a:r>
              <a:rPr lang="en-US" dirty="0"/>
              <a:t>://</a:t>
            </a:r>
            <a:r>
              <a:rPr lang="en-US" dirty="0" err="1"/>
              <a:t>www.providencechristianschool.com</a:t>
            </a: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419614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a:t>
            </a:r>
            <a:endParaRPr lang="en-US" dirty="0"/>
          </a:p>
        </p:txBody>
      </p:sp>
      <p:sp>
        <p:nvSpPr>
          <p:cNvPr id="3" name="Content Placeholder 2"/>
          <p:cNvSpPr>
            <a:spLocks noGrp="1"/>
          </p:cNvSpPr>
          <p:nvPr>
            <p:ph idx="1"/>
          </p:nvPr>
        </p:nvSpPr>
        <p:spPr/>
        <p:txBody>
          <a:bodyPr/>
          <a:lstStyle/>
          <a:p>
            <a:r>
              <a:rPr lang="en-US" dirty="0" smtClean="0"/>
              <a:t>Support Choice!</a:t>
            </a:r>
          </a:p>
          <a:p>
            <a:endParaRPr lang="en-US" dirty="0"/>
          </a:p>
        </p:txBody>
      </p:sp>
      <p:pic>
        <p:nvPicPr>
          <p:cNvPr id="4" name="Picture 3" descr="Betsy Devo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5158" y="2057400"/>
            <a:ext cx="3739841" cy="3848100"/>
          </a:xfrm>
          <a:prstGeom prst="rect">
            <a:avLst/>
          </a:prstGeom>
        </p:spPr>
      </p:pic>
    </p:spTree>
    <p:extLst>
      <p:ext uri="{BB962C8B-B14F-4D97-AF65-F5344CB8AC3E}">
        <p14:creationId xmlns:p14="http://schemas.microsoft.com/office/powerpoint/2010/main" val="2138282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Wisdom </a:t>
            </a:r>
            <a:endParaRPr lang="en-US" dirty="0"/>
          </a:p>
        </p:txBody>
      </p:sp>
      <p:sp>
        <p:nvSpPr>
          <p:cNvPr id="3" name="Content Placeholder 2"/>
          <p:cNvSpPr>
            <a:spLocks noGrp="1"/>
          </p:cNvSpPr>
          <p:nvPr>
            <p:ph idx="1"/>
          </p:nvPr>
        </p:nvSpPr>
        <p:spPr>
          <a:xfrm>
            <a:off x="457199" y="2209800"/>
            <a:ext cx="8417505" cy="4316653"/>
          </a:xfrm>
        </p:spPr>
        <p:txBody>
          <a:bodyPr>
            <a:normAutofit fontScale="85000" lnSpcReduction="20000"/>
          </a:bodyPr>
          <a:lstStyle/>
          <a:p>
            <a:r>
              <a:rPr lang="en-US" dirty="0" smtClean="0"/>
              <a:t>The inability of students in my classes to read their middle school textbooks led me to a study of reading curriculum. At that time Whole Language was the method of instruction. Many of my students who had made A’s and B’s on their report cards throughout elementary school could not decode unfamiliar words in their secondary textbooks. </a:t>
            </a:r>
          </a:p>
          <a:p>
            <a:r>
              <a:rPr lang="en-US" dirty="0" smtClean="0"/>
              <a:t>I attended a group meeting at a local high school where I asked Dean Richard Kunkel of Auburn University’s College of Education for some research supporting Whole Language. He told me that he could not. “It is Current Wisdom,” he said. </a:t>
            </a:r>
          </a:p>
          <a:p>
            <a:r>
              <a:rPr lang="en-US" dirty="0" smtClean="0"/>
              <a:t>Without empirical data to support the effectiveness of this method, using only affective studies as support, the schools transformed to accommodate this “methodology.” Current wisdom. And the consequence has been devastating. </a:t>
            </a:r>
          </a:p>
          <a:p>
            <a:r>
              <a:rPr lang="en-US" dirty="0" smtClean="0"/>
              <a:t>With Department of Education money tied to curriculum our entire country experienced a total contamination of this devastating curriculum.  The Whole Language Philosophy expanded far beyond merely reading instruction. </a:t>
            </a:r>
            <a:endParaRPr lang="en-US" dirty="0"/>
          </a:p>
        </p:txBody>
      </p:sp>
    </p:spTree>
    <p:extLst>
      <p:ext uri="{BB962C8B-B14F-4D97-AF65-F5344CB8AC3E}">
        <p14:creationId xmlns:p14="http://schemas.microsoft.com/office/powerpoint/2010/main" val="3241004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209800"/>
            <a:ext cx="8417505" cy="3916363"/>
          </a:xfrm>
        </p:spPr>
        <p:txBody>
          <a:bodyPr>
            <a:normAutofit lnSpcReduction="10000"/>
          </a:bodyPr>
          <a:lstStyle/>
          <a:p>
            <a:pPr marL="0" indent="0">
              <a:buNone/>
            </a:pPr>
            <a:r>
              <a:rPr lang="en-US" dirty="0" smtClean="0"/>
              <a:t>And yet, those who claimed to be the greatest advocates for these children, undermined their greatest opportunity to be successful! They controlled the Department of Education. They controlled the purse strings. They determined curriculum. And their purpose was not educating children, but socializing children. </a:t>
            </a:r>
          </a:p>
          <a:p>
            <a:pPr marL="0" indent="0">
              <a:buNone/>
            </a:pPr>
            <a:r>
              <a:rPr lang="en-US" dirty="0" smtClean="0"/>
              <a:t>The Brazilian Paolo Frere was </a:t>
            </a:r>
            <a:r>
              <a:rPr lang="en-US" dirty="0"/>
              <a:t>offered a visiting professorship at </a:t>
            </a:r>
            <a:r>
              <a:rPr lang="en-US" dirty="0">
                <a:hlinkClick r:id="rId2"/>
              </a:rPr>
              <a:t>Harvard University in </a:t>
            </a:r>
            <a:r>
              <a:rPr lang="en-US" dirty="0" smtClean="0">
                <a:hlinkClick r:id="rId2"/>
              </a:rPr>
              <a:t>1969</a:t>
            </a:r>
            <a:r>
              <a:rPr lang="en-US" dirty="0" smtClean="0"/>
              <a:t>.  Frere writes: </a:t>
            </a:r>
            <a:endParaRPr lang="en-US" dirty="0"/>
          </a:p>
          <a:p>
            <a:r>
              <a:rPr lang="en-US" dirty="0"/>
              <a:t>  </a:t>
            </a:r>
            <a:r>
              <a:rPr lang="en-US" b="1" dirty="0"/>
              <a:t>  * "All instances of education become political acts.”</a:t>
            </a:r>
          </a:p>
          <a:p>
            <a:pPr marL="0" indent="0">
              <a:buNone/>
            </a:pPr>
            <a:r>
              <a:rPr lang="en-US" dirty="0" err="1"/>
              <a:t>Freire's</a:t>
            </a:r>
            <a:r>
              <a:rPr lang="en-US" dirty="0"/>
              <a:t> work influenced the so-called "radical math" movement in the United States, which emphasizes social justice issues and critical pedagogy as components of mathematical curricula.</a:t>
            </a:r>
            <a:endParaRPr lang="en-US" dirty="0"/>
          </a:p>
        </p:txBody>
      </p:sp>
      <p:sp>
        <p:nvSpPr>
          <p:cNvPr id="4" name="Title 3"/>
          <p:cNvSpPr>
            <a:spLocks noGrp="1"/>
          </p:cNvSpPr>
          <p:nvPr>
            <p:ph type="title"/>
          </p:nvPr>
        </p:nvSpPr>
        <p:spPr>
          <a:xfrm>
            <a:off x="457199" y="450100"/>
            <a:ext cx="6508377" cy="1607300"/>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smtClean="0"/>
              <a:t>“Once You Learn to Read You Will Be Forever Free.” Frederick Douglas</a:t>
            </a:r>
            <a:endParaRPr lang="en-US" dirty="0"/>
          </a:p>
        </p:txBody>
      </p:sp>
    </p:spTree>
    <p:extLst>
      <p:ext uri="{BB962C8B-B14F-4D97-AF65-F5344CB8AC3E}">
        <p14:creationId xmlns:p14="http://schemas.microsoft.com/office/powerpoint/2010/main" val="1960740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18652"/>
            <a:ext cx="6508377" cy="1143000"/>
          </a:xfrm>
        </p:spPr>
        <p:txBody>
          <a:bodyPr/>
          <a:lstStyle/>
          <a:p>
            <a:r>
              <a:rPr lang="en-US" dirty="0" smtClean="0"/>
              <a:t>Philosophical basis of Progressive Education </a:t>
            </a:r>
            <a:endParaRPr lang="en-US" dirty="0"/>
          </a:p>
        </p:txBody>
      </p:sp>
      <p:sp>
        <p:nvSpPr>
          <p:cNvPr id="3" name="Content Placeholder 2"/>
          <p:cNvSpPr>
            <a:spLocks noGrp="1"/>
          </p:cNvSpPr>
          <p:nvPr>
            <p:ph idx="1"/>
          </p:nvPr>
        </p:nvSpPr>
        <p:spPr>
          <a:xfrm>
            <a:off x="457199" y="1661652"/>
            <a:ext cx="8224577" cy="4886802"/>
          </a:xfrm>
        </p:spPr>
        <p:txBody>
          <a:bodyPr>
            <a:noAutofit/>
          </a:bodyPr>
          <a:lstStyle/>
          <a:p>
            <a:endParaRPr lang="en-US" sz="1600" dirty="0" smtClean="0"/>
          </a:p>
          <a:p>
            <a:r>
              <a:rPr lang="en-US" sz="1600" dirty="0" smtClean="0"/>
              <a:t>Liberation </a:t>
            </a:r>
            <a:r>
              <a:rPr lang="en-US" sz="1600" dirty="0"/>
              <a:t>Pedagogy is how these very influential educators see the process of </a:t>
            </a:r>
            <a:r>
              <a:rPr lang="en-US" sz="1600" dirty="0" smtClean="0"/>
              <a:t>teaching. They express this </a:t>
            </a:r>
            <a:r>
              <a:rPr lang="en-US" sz="1600" dirty="0"/>
              <a:t>in their own words in the manifesto of the Progressive Education, the Whole Language Catalog</a:t>
            </a:r>
            <a:r>
              <a:rPr lang="en-US" sz="1600" dirty="0" smtClean="0"/>
              <a:t>. </a:t>
            </a:r>
            <a:r>
              <a:rPr lang="en-US" sz="1600" dirty="0"/>
              <a:t>n 1967, </a:t>
            </a:r>
            <a:r>
              <a:rPr lang="en-US" sz="1600" dirty="0" err="1"/>
              <a:t>Freire</a:t>
            </a:r>
            <a:r>
              <a:rPr lang="en-US" sz="1600" dirty="0"/>
              <a:t> published his first book, </a:t>
            </a:r>
            <a:r>
              <a:rPr lang="en-US" sz="1600" i="1" dirty="0">
                <a:hlinkClick r:id="rId2"/>
              </a:rPr>
              <a:t>Education as the Practice of Freedom. He followed this with his most famous book, </a:t>
            </a:r>
            <a:r>
              <a:rPr lang="en-US" sz="1600" i="1" dirty="0">
                <a:hlinkClick r:id="rId3"/>
              </a:rPr>
              <a:t>Pedagogy of the Oppressed, first published in Portuguese in 1968.</a:t>
            </a:r>
          </a:p>
          <a:p>
            <a:r>
              <a:rPr lang="en-US" sz="1600" dirty="0"/>
              <a:t>On the strength of reception of his work, </a:t>
            </a:r>
            <a:r>
              <a:rPr lang="en-US" sz="1600" dirty="0" err="1"/>
              <a:t>Freire</a:t>
            </a:r>
            <a:r>
              <a:rPr lang="en-US" sz="1600" dirty="0"/>
              <a:t> was offered a visiting professorship at </a:t>
            </a:r>
            <a:r>
              <a:rPr lang="en-US" sz="1600" dirty="0">
                <a:hlinkClick r:id="rId4"/>
              </a:rPr>
              <a:t>Harvard University in 1969. </a:t>
            </a:r>
            <a:endParaRPr lang="en-US" sz="1600" dirty="0"/>
          </a:p>
          <a:p>
            <a:r>
              <a:rPr lang="en-US" sz="1600" dirty="0"/>
              <a:t>Paulo </a:t>
            </a:r>
            <a:r>
              <a:rPr lang="en-US" sz="1600" dirty="0" err="1"/>
              <a:t>Freire</a:t>
            </a:r>
            <a:r>
              <a:rPr lang="en-US" sz="1600" dirty="0"/>
              <a:t> is a defrocked Marxist priest who once advocated liberation theology in </a:t>
            </a:r>
            <a:r>
              <a:rPr lang="en-US" sz="1600" dirty="0" smtClean="0"/>
              <a:t>Nicaragua, wrote  </a:t>
            </a:r>
            <a:r>
              <a:rPr lang="en-US" sz="1600" dirty="0"/>
              <a:t>and is now a philosopher of whole language advocating liberation pedagogy. </a:t>
            </a:r>
          </a:p>
          <a:p>
            <a:r>
              <a:rPr lang="en-US" sz="1600" dirty="0"/>
              <a:t>    * Quoted from The </a:t>
            </a:r>
            <a:r>
              <a:rPr lang="en-US" sz="1600" b="1" dirty="0"/>
              <a:t>Whole Language Catalog</a:t>
            </a:r>
            <a:r>
              <a:rPr lang="en-US" sz="1600" dirty="0"/>
              <a:t>," </a:t>
            </a:r>
            <a:r>
              <a:rPr lang="en-US" sz="1600" dirty="0" smtClean="0"/>
              <a:t>Frere </a:t>
            </a:r>
            <a:r>
              <a:rPr lang="en-US" sz="1600" dirty="0"/>
              <a:t>writes: "Politics is the soul of </a:t>
            </a:r>
            <a:r>
              <a:rPr lang="en-US" sz="1600" dirty="0" smtClean="0"/>
              <a:t>education."</a:t>
            </a:r>
            <a:r>
              <a:rPr lang="en-US" sz="1600" dirty="0"/>
              <a:t>  </a:t>
            </a:r>
          </a:p>
          <a:p>
            <a:r>
              <a:rPr lang="en-US" sz="1600" dirty="0"/>
              <a:t>    * "All instances of education become political acts</a:t>
            </a:r>
            <a:r>
              <a:rPr lang="en-US" sz="1600" dirty="0" smtClean="0"/>
              <a:t>.”</a:t>
            </a:r>
            <a:endParaRPr lang="en-US" sz="1600" dirty="0"/>
          </a:p>
        </p:txBody>
      </p:sp>
      <p:pic>
        <p:nvPicPr>
          <p:cNvPr id="4" name="Picture 3"/>
          <p:cNvPicPr>
            <a:picLocks noChangeAspect="1"/>
          </p:cNvPicPr>
          <p:nvPr/>
        </p:nvPicPr>
        <p:blipFill>
          <a:blip r:embed="rId5"/>
          <a:stretch>
            <a:fillRect/>
          </a:stretch>
        </p:blipFill>
        <p:spPr>
          <a:xfrm>
            <a:off x="7561911" y="449602"/>
            <a:ext cx="910859" cy="1212050"/>
          </a:xfrm>
          <a:prstGeom prst="rect">
            <a:avLst/>
          </a:prstGeom>
        </p:spPr>
      </p:pic>
    </p:spTree>
    <p:extLst>
      <p:ext uri="{BB962C8B-B14F-4D97-AF65-F5344CB8AC3E}">
        <p14:creationId xmlns:p14="http://schemas.microsoft.com/office/powerpoint/2010/main" val="4139684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Frere’s influence</a:t>
            </a:r>
            <a:endParaRPr lang="en-US" dirty="0"/>
          </a:p>
        </p:txBody>
      </p:sp>
      <p:sp>
        <p:nvSpPr>
          <p:cNvPr id="3" name="Content Placeholder 2"/>
          <p:cNvSpPr>
            <a:spLocks noGrp="1"/>
          </p:cNvSpPr>
          <p:nvPr>
            <p:ph idx="1"/>
          </p:nvPr>
        </p:nvSpPr>
        <p:spPr>
          <a:xfrm>
            <a:off x="457199" y="2209800"/>
            <a:ext cx="8433583" cy="4252353"/>
          </a:xfrm>
        </p:spPr>
        <p:txBody>
          <a:bodyPr>
            <a:normAutofit/>
          </a:bodyPr>
          <a:lstStyle/>
          <a:p>
            <a:r>
              <a:rPr lang="en-US" dirty="0"/>
              <a:t>Since the publication of the English edition in 1970, </a:t>
            </a:r>
            <a:r>
              <a:rPr lang="en-US" i="1" dirty="0"/>
              <a:t>Pedagogy of the Oppressed</a:t>
            </a:r>
            <a:r>
              <a:rPr lang="en-US" dirty="0"/>
              <a:t> has achieved near-iconic status in America's teacher-training programs, according to Sol Stern, a social commentator critical of the entry of </a:t>
            </a:r>
            <a:r>
              <a:rPr lang="en-US" dirty="0" err="1"/>
              <a:t>Freire's</a:t>
            </a:r>
            <a:r>
              <a:rPr lang="en-US" dirty="0"/>
              <a:t> Marxist-inspired teachings into the mainstream curriculum.</a:t>
            </a:r>
            <a:endParaRPr lang="en-US" dirty="0"/>
          </a:p>
          <a:p>
            <a:r>
              <a:rPr lang="en-US" dirty="0"/>
              <a:t>Michael Apple writes:</a:t>
            </a:r>
          </a:p>
          <a:p>
            <a:r>
              <a:rPr lang="en-US" dirty="0"/>
              <a:t>    * WL "self-consciously connects itself to political, economic and cultural issues," it is destined to come into opposition to "the political right of the United States " (Apple, 1991, p. 416). 	</a:t>
            </a:r>
            <a:endParaRPr lang="en-US" dirty="0" smtClean="0"/>
          </a:p>
          <a:p>
            <a:r>
              <a:rPr lang="en-US" dirty="0" smtClean="0"/>
              <a:t>Take note of the dates of all of these events. The late sixties. The time of a revolution in education. </a:t>
            </a:r>
            <a:endParaRPr lang="en-US" dirty="0"/>
          </a:p>
          <a:p>
            <a:endParaRPr lang="en-US" dirty="0"/>
          </a:p>
        </p:txBody>
      </p:sp>
    </p:spTree>
    <p:extLst>
      <p:ext uri="{BB962C8B-B14F-4D97-AF65-F5344CB8AC3E}">
        <p14:creationId xmlns:p14="http://schemas.microsoft.com/office/powerpoint/2010/main" val="3869607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 models Attitudes and Beliefs </a:t>
            </a:r>
            <a:endParaRPr lang="en-US" dirty="0"/>
          </a:p>
        </p:txBody>
      </p:sp>
      <p:sp>
        <p:nvSpPr>
          <p:cNvPr id="13" name="Content Placeholder 12"/>
          <p:cNvSpPr>
            <a:spLocks noGrp="1"/>
          </p:cNvSpPr>
          <p:nvPr>
            <p:ph idx="1"/>
          </p:nvPr>
        </p:nvSpPr>
        <p:spPr>
          <a:xfrm>
            <a:off x="457199" y="2209800"/>
            <a:ext cx="8353196" cy="3916363"/>
          </a:xfrm>
        </p:spPr>
        <p:txBody>
          <a:bodyPr>
            <a:normAutofit fontScale="92500" lnSpcReduction="20000"/>
          </a:bodyPr>
          <a:lstStyle/>
          <a:p>
            <a:r>
              <a:rPr lang="en-US" dirty="0" smtClean="0"/>
              <a:t>Educators discovered </a:t>
            </a:r>
            <a:r>
              <a:rPr lang="en-US" dirty="0"/>
              <a:t>that manipulating behavior molded attitudes and beliefs (Pavlov). That was when education shifted from Traditional to Progressive. </a:t>
            </a:r>
            <a:endParaRPr lang="en-US" dirty="0" smtClean="0"/>
          </a:p>
          <a:p>
            <a:r>
              <a:rPr lang="en-US" dirty="0" smtClean="0"/>
              <a:t>Desks </a:t>
            </a:r>
            <a:r>
              <a:rPr lang="en-US" dirty="0"/>
              <a:t>were shifted to having desks face (co-operative </a:t>
            </a:r>
            <a:r>
              <a:rPr lang="en-US" dirty="0" smtClean="0"/>
              <a:t>learning/group learning/peer tutoring) </a:t>
            </a:r>
            <a:r>
              <a:rPr lang="en-US" dirty="0"/>
              <a:t>with teachers as the </a:t>
            </a:r>
            <a:r>
              <a:rPr lang="en-US" dirty="0" smtClean="0"/>
              <a:t>“Guide </a:t>
            </a:r>
            <a:r>
              <a:rPr lang="en-US" dirty="0"/>
              <a:t>on the </a:t>
            </a:r>
            <a:r>
              <a:rPr lang="en-US" dirty="0"/>
              <a:t>S</a:t>
            </a:r>
            <a:r>
              <a:rPr lang="en-US" dirty="0" smtClean="0"/>
              <a:t>ide</a:t>
            </a:r>
            <a:r>
              <a:rPr lang="en-US" dirty="0"/>
              <a:t>," making the group Alpha, from having desks in </a:t>
            </a:r>
            <a:r>
              <a:rPr lang="en-US" dirty="0" smtClean="0"/>
              <a:t>straight rows encouraging Individualism</a:t>
            </a:r>
            <a:r>
              <a:rPr lang="en-US" dirty="0"/>
              <a:t>) with teachers as the Authority in the </a:t>
            </a:r>
            <a:r>
              <a:rPr lang="en-US" dirty="0" smtClean="0"/>
              <a:t>classroom (now derogatorily referred to as the “Sage on the Stage.”) </a:t>
            </a:r>
          </a:p>
          <a:p>
            <a:r>
              <a:rPr lang="en-US" dirty="0"/>
              <a:t>Just so you know, since the mid sixties, contrary to the belief of parents and the public at large, the mission of our schools </a:t>
            </a:r>
            <a:r>
              <a:rPr lang="en-US" b="1" dirty="0"/>
              <a:t>has not been </a:t>
            </a:r>
            <a:r>
              <a:rPr lang="en-US" dirty="0"/>
              <a:t>academic achievement. Social Engineering has been the goal of the National Education Association and Progressive </a:t>
            </a:r>
            <a:r>
              <a:rPr lang="en-US" dirty="0" smtClean="0"/>
              <a:t>Educators.</a:t>
            </a:r>
            <a:endParaRPr lang="en-US" dirty="0"/>
          </a:p>
        </p:txBody>
      </p:sp>
    </p:spTree>
    <p:extLst>
      <p:ext uri="{BB962C8B-B14F-4D97-AF65-F5344CB8AC3E}">
        <p14:creationId xmlns:p14="http://schemas.microsoft.com/office/powerpoint/2010/main" val="4040600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21500"/>
            <a:ext cx="6508377" cy="1735900"/>
          </a:xfrm>
        </p:spPr>
        <p:txBody>
          <a:bodyPr/>
          <a:lstStyle/>
          <a:p>
            <a:r>
              <a:rPr lang="en-US" dirty="0" smtClean="0"/>
              <a:t>Example of modeling attitudes and beliefs: Southern Manners</a:t>
            </a:r>
            <a:endParaRPr lang="en-US" dirty="0"/>
          </a:p>
        </p:txBody>
      </p:sp>
      <p:sp>
        <p:nvSpPr>
          <p:cNvPr id="3" name="Content Placeholder 2"/>
          <p:cNvSpPr>
            <a:spLocks noGrp="1"/>
          </p:cNvSpPr>
          <p:nvPr>
            <p:ph idx="1"/>
          </p:nvPr>
        </p:nvSpPr>
        <p:spPr>
          <a:xfrm>
            <a:off x="457199" y="2209800"/>
            <a:ext cx="8433583" cy="3916363"/>
          </a:xfrm>
        </p:spPr>
        <p:txBody>
          <a:bodyPr>
            <a:normAutofit/>
          </a:bodyPr>
          <a:lstStyle/>
          <a:p>
            <a:r>
              <a:rPr lang="en-US" dirty="0"/>
              <a:t>When a parent teaches a child to stand when an adult enters the room, say yes ma'am/sir, no ma'am/sir, please and thank you, to give up a seat on a bus or in the living room to a guest or elder, that a young man should stand should a woman comes to a table in a restaurant and continue to stand until that woman leaves, and to bow his head when grace is said, that parent has begun modeling the attitudes and beliefs of that child. The child is taught respect for authority and his elders, as well as self-discipline. </a:t>
            </a:r>
            <a:endParaRPr lang="en-US" dirty="0" smtClean="0"/>
          </a:p>
          <a:p>
            <a:r>
              <a:rPr lang="en-US" b="1" dirty="0" smtClean="0"/>
              <a:t>Behavior </a:t>
            </a:r>
            <a:r>
              <a:rPr lang="en-US" b="1" dirty="0"/>
              <a:t>models attitudes and beliefs.</a:t>
            </a:r>
            <a:endParaRPr lang="en-US" b="1" dirty="0"/>
          </a:p>
        </p:txBody>
      </p:sp>
    </p:spTree>
    <p:extLst>
      <p:ext uri="{BB962C8B-B14F-4D97-AF65-F5344CB8AC3E}">
        <p14:creationId xmlns:p14="http://schemas.microsoft.com/office/powerpoint/2010/main" val="2549919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76825"/>
            <a:ext cx="6508377" cy="1880575"/>
          </a:xfrm>
        </p:spPr>
        <p:txBody>
          <a:bodyPr/>
          <a:lstStyle/>
          <a:p>
            <a:r>
              <a:rPr lang="en-US" dirty="0" smtClean="0"/>
              <a:t>Difference between Traditional Education and Progressive Education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10881803"/>
              </p:ext>
            </p:extLst>
          </p:nvPr>
        </p:nvGraphicFramePr>
        <p:xfrm>
          <a:off x="457198" y="2209801"/>
          <a:ext cx="8465738" cy="4350569"/>
        </p:xfrm>
        <a:graphic>
          <a:graphicData uri="http://schemas.openxmlformats.org/drawingml/2006/table">
            <a:tbl>
              <a:tblPr firstRow="1" bandRow="1">
                <a:tableStyleId>{5C22544A-7EE6-4342-B048-85BDC9FD1C3A}</a:tableStyleId>
              </a:tblPr>
              <a:tblGrid>
                <a:gridCol w="4232869"/>
                <a:gridCol w="4232869"/>
              </a:tblGrid>
              <a:tr h="349702">
                <a:tc>
                  <a:txBody>
                    <a:bodyPr/>
                    <a:lstStyle/>
                    <a:p>
                      <a:r>
                        <a:rPr lang="en-US" dirty="0" smtClean="0"/>
                        <a:t>Traditional Education </a:t>
                      </a:r>
                      <a:endParaRPr lang="en-US" dirty="0"/>
                    </a:p>
                  </a:txBody>
                  <a:tcPr/>
                </a:tc>
                <a:tc>
                  <a:txBody>
                    <a:bodyPr/>
                    <a:lstStyle/>
                    <a:p>
                      <a:r>
                        <a:rPr lang="en-US" dirty="0" smtClean="0"/>
                        <a:t>Progressive </a:t>
                      </a:r>
                      <a:endParaRPr lang="en-US" dirty="0"/>
                    </a:p>
                  </a:txBody>
                  <a:tcPr/>
                </a:tc>
              </a:tr>
              <a:tr h="349702">
                <a:tc>
                  <a:txBody>
                    <a:bodyPr/>
                    <a:lstStyle/>
                    <a:p>
                      <a:r>
                        <a:rPr lang="en-US" sz="1600" dirty="0" smtClean="0"/>
                        <a:t>Teacher</a:t>
                      </a:r>
                      <a:r>
                        <a:rPr lang="en-US" sz="1600" baseline="0" dirty="0" smtClean="0"/>
                        <a:t> directed </a:t>
                      </a:r>
                      <a:endParaRPr lang="en-US" sz="1600" dirty="0"/>
                    </a:p>
                  </a:txBody>
                  <a:tcPr/>
                </a:tc>
                <a:tc>
                  <a:txBody>
                    <a:bodyPr/>
                    <a:lstStyle/>
                    <a:p>
                      <a:r>
                        <a:rPr lang="en-US" sz="1600" dirty="0" smtClean="0"/>
                        <a:t>Guide on the side</a:t>
                      </a:r>
                      <a:endParaRPr lang="en-US" sz="1600" dirty="0"/>
                    </a:p>
                  </a:txBody>
                  <a:tcPr/>
                </a:tc>
              </a:tr>
              <a:tr h="874254">
                <a:tc>
                  <a:txBody>
                    <a:bodyPr/>
                    <a:lstStyle/>
                    <a:p>
                      <a:r>
                        <a:rPr lang="en-US" sz="1600" dirty="0" smtClean="0"/>
                        <a:t>Desks directed toward teacher encouraging respect for authority</a:t>
                      </a:r>
                      <a:endParaRPr lang="en-US" sz="1600" dirty="0"/>
                    </a:p>
                  </a:txBody>
                  <a:tcPr/>
                </a:tc>
                <a:tc>
                  <a:txBody>
                    <a:bodyPr/>
                    <a:lstStyle/>
                    <a:p>
                      <a:r>
                        <a:rPr lang="en-US" sz="1600" dirty="0" smtClean="0"/>
                        <a:t>Desks arranged so that children face each other </a:t>
                      </a:r>
                      <a:endParaRPr lang="en-US" sz="1600" dirty="0"/>
                    </a:p>
                  </a:txBody>
                  <a:tcPr/>
                </a:tc>
              </a:tr>
              <a:tr h="553507">
                <a:tc>
                  <a:txBody>
                    <a:bodyPr/>
                    <a:lstStyle/>
                    <a:p>
                      <a:r>
                        <a:rPr lang="en-US" sz="1600" dirty="0" smtClean="0"/>
                        <a:t>Direct instruction </a:t>
                      </a:r>
                      <a:endParaRPr lang="en-US" sz="1600" dirty="0"/>
                    </a:p>
                  </a:txBody>
                  <a:tcPr/>
                </a:tc>
                <a:tc>
                  <a:txBody>
                    <a:bodyPr/>
                    <a:lstStyle/>
                    <a:p>
                      <a:r>
                        <a:rPr lang="en-US" sz="1600" dirty="0" smtClean="0"/>
                        <a:t>Group/Co-operative learning </a:t>
                      </a:r>
                      <a:endParaRPr lang="en-US" sz="1600" dirty="0"/>
                    </a:p>
                  </a:txBody>
                  <a:tcPr/>
                </a:tc>
              </a:tr>
              <a:tr h="349702">
                <a:tc>
                  <a:txBody>
                    <a:bodyPr/>
                    <a:lstStyle/>
                    <a:p>
                      <a:r>
                        <a:rPr lang="en-US" sz="1600" dirty="0" smtClean="0"/>
                        <a:t>Sequential instruction </a:t>
                      </a:r>
                      <a:endParaRPr lang="en-US" sz="1600" dirty="0"/>
                    </a:p>
                  </a:txBody>
                  <a:tcPr/>
                </a:tc>
                <a:tc>
                  <a:txBody>
                    <a:bodyPr/>
                    <a:lstStyle/>
                    <a:p>
                      <a:r>
                        <a:rPr lang="en-US" sz="1600" dirty="0" smtClean="0"/>
                        <a:t>Thematic instruction</a:t>
                      </a:r>
                      <a:r>
                        <a:rPr lang="en-US" sz="1600" baseline="0" dirty="0" smtClean="0"/>
                        <a:t> </a:t>
                      </a:r>
                      <a:endParaRPr lang="en-US" sz="1600" dirty="0"/>
                    </a:p>
                  </a:txBody>
                  <a:tcPr/>
                </a:tc>
              </a:tr>
              <a:tr h="553507">
                <a:tc>
                  <a:txBody>
                    <a:bodyPr/>
                    <a:lstStyle/>
                    <a:p>
                      <a:r>
                        <a:rPr lang="en-US" sz="1600" dirty="0" smtClean="0"/>
                        <a:t>Systematic, Intensive, Direct and Early (SIDE) Phonics for teaching reading </a:t>
                      </a:r>
                      <a:endParaRPr lang="en-US" sz="1600" dirty="0"/>
                    </a:p>
                  </a:txBody>
                  <a:tcPr/>
                </a:tc>
                <a:tc>
                  <a:txBody>
                    <a:bodyPr/>
                    <a:lstStyle/>
                    <a:p>
                      <a:r>
                        <a:rPr lang="en-US" sz="1600" dirty="0" smtClean="0"/>
                        <a:t>Whole Language “guessing” </a:t>
                      </a:r>
                      <a:endParaRPr lang="en-US" sz="1600" dirty="0"/>
                    </a:p>
                  </a:txBody>
                  <a:tcPr/>
                </a:tc>
              </a:tr>
              <a:tr h="349702">
                <a:tc>
                  <a:txBody>
                    <a:bodyPr/>
                    <a:lstStyle/>
                    <a:p>
                      <a:r>
                        <a:rPr lang="en-US" sz="1600" dirty="0" smtClean="0"/>
                        <a:t>Moral education</a:t>
                      </a:r>
                      <a:r>
                        <a:rPr lang="en-US" sz="1600" baseline="0" dirty="0" smtClean="0"/>
                        <a:t> </a:t>
                      </a:r>
                      <a:endParaRPr lang="en-US" sz="1600" dirty="0"/>
                    </a:p>
                  </a:txBody>
                  <a:tcPr/>
                </a:tc>
                <a:tc>
                  <a:txBody>
                    <a:bodyPr/>
                    <a:lstStyle/>
                    <a:p>
                      <a:r>
                        <a:rPr lang="en-US" sz="1600" dirty="0" smtClean="0"/>
                        <a:t>Values Clarification </a:t>
                      </a:r>
                      <a:endParaRPr lang="en-US" sz="1600" dirty="0"/>
                    </a:p>
                  </a:txBody>
                  <a:tcPr/>
                </a:tc>
              </a:tr>
              <a:tr h="349702">
                <a:tc>
                  <a:txBody>
                    <a:bodyPr/>
                    <a:lstStyle/>
                    <a:p>
                      <a:r>
                        <a:rPr lang="en-US" sz="1600" dirty="0" smtClean="0"/>
                        <a:t>Empirically</a:t>
                      </a:r>
                      <a:r>
                        <a:rPr lang="en-US" sz="1600" baseline="0" dirty="0" smtClean="0"/>
                        <a:t> proven</a:t>
                      </a:r>
                      <a:r>
                        <a:rPr lang="en-US" sz="1600" dirty="0" smtClean="0"/>
                        <a:t> traditional</a:t>
                      </a:r>
                      <a:r>
                        <a:rPr lang="en-US" sz="1600" baseline="0" dirty="0" smtClean="0"/>
                        <a:t> </a:t>
                      </a:r>
                      <a:r>
                        <a:rPr lang="en-US" sz="1600" dirty="0" smtClean="0"/>
                        <a:t>education </a:t>
                      </a:r>
                      <a:endParaRPr lang="en-US" sz="1600" dirty="0"/>
                    </a:p>
                  </a:txBody>
                  <a:tcPr/>
                </a:tc>
                <a:tc>
                  <a:txBody>
                    <a:bodyPr/>
                    <a:lstStyle/>
                    <a:p>
                      <a:r>
                        <a:rPr lang="en-US" sz="1600" dirty="0" smtClean="0"/>
                        <a:t>Current wisdom </a:t>
                      </a:r>
                      <a:endParaRPr lang="en-US" sz="1600" dirty="0"/>
                    </a:p>
                  </a:txBody>
                  <a:tcPr/>
                </a:tc>
              </a:tr>
              <a:tr h="349702">
                <a:tc>
                  <a:txBody>
                    <a:bodyPr/>
                    <a:lstStyle/>
                    <a:p>
                      <a:r>
                        <a:rPr lang="en-US" sz="1600" dirty="0" smtClean="0"/>
                        <a:t>“Stand on the shoulders of giants”</a:t>
                      </a:r>
                      <a:endParaRPr lang="en-US" sz="1600" dirty="0"/>
                    </a:p>
                  </a:txBody>
                  <a:tcPr/>
                </a:tc>
                <a:tc>
                  <a:txBody>
                    <a:bodyPr/>
                    <a:lstStyle/>
                    <a:p>
                      <a:r>
                        <a:rPr lang="en-US" sz="1600" dirty="0" smtClean="0"/>
                        <a:t>Experiential</a:t>
                      </a:r>
                      <a:r>
                        <a:rPr lang="en-US" sz="1600" baseline="0" dirty="0" smtClean="0"/>
                        <a:t> learning (reinvent the wheel rather than learning from others)</a:t>
                      </a:r>
                      <a:endParaRPr lang="en-US" sz="1600" dirty="0"/>
                    </a:p>
                  </a:txBody>
                  <a:tcPr/>
                </a:tc>
              </a:tr>
            </a:tbl>
          </a:graphicData>
        </a:graphic>
      </p:graphicFrame>
    </p:spTree>
    <p:extLst>
      <p:ext uri="{BB962C8B-B14F-4D97-AF65-F5344CB8AC3E}">
        <p14:creationId xmlns:p14="http://schemas.microsoft.com/office/powerpoint/2010/main" val="1346991858"/>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1495</TotalTime>
  <Words>2598</Words>
  <Application>Microsoft Macintosh PowerPoint</Application>
  <PresentationFormat>On-screen Show (4:3)</PresentationFormat>
  <Paragraphs>117</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Plaza</vt:lpstr>
      <vt:lpstr>    The Civil War in Education </vt:lpstr>
      <vt:lpstr>A look at the past</vt:lpstr>
      <vt:lpstr>Current Wisdom </vt:lpstr>
      <vt:lpstr>   “Once You Learn to Read You Will Be Forever Free.” Frederick Douglas</vt:lpstr>
      <vt:lpstr>Philosophical basis of Progressive Education </vt:lpstr>
      <vt:lpstr>Frere’s influence</vt:lpstr>
      <vt:lpstr>Behavior models Attitudes and Beliefs </vt:lpstr>
      <vt:lpstr>Example of modeling attitudes and beliefs: Southern Manners</vt:lpstr>
      <vt:lpstr>Difference between Traditional Education and Progressive Education</vt:lpstr>
      <vt:lpstr>Thematic Instruction </vt:lpstr>
      <vt:lpstr>Values Clarification </vt:lpstr>
      <vt:lpstr>Only God was removed from our schools. Humanism became the new religion of our schools.</vt:lpstr>
      <vt:lpstr>Values Clarification Repudiated by founders </vt:lpstr>
      <vt:lpstr>Illiteracy is the result</vt:lpstr>
      <vt:lpstr>The Consequence of Progressive Education </vt:lpstr>
      <vt:lpstr>Requirements for Teaching Must Take Credentialing Away from the NEA</vt:lpstr>
      <vt:lpstr>Marva Collins thought every child could learn </vt:lpstr>
      <vt:lpstr>Block Scheduling is an example of how “current wisdom” insinuates itself into our schools </vt:lpstr>
      <vt:lpstr>Choice in Schools Will Set Our Children Free </vt:lpstr>
      <vt:lpstr>So How Do We Fix Our Schools? Look outside the box. </vt:lpstr>
      <vt:lpstr>PowerPoint Presentation</vt:lpstr>
      <vt:lpstr>Master Teachers Must Conform</vt:lpstr>
      <vt:lpstr>AT LAST with choice we have an opportunity to produce proficiency: Lost Tools of Learning by Dorothy Sayers</vt:lpstr>
      <vt:lpstr>Please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Civil War in Education </dc:title>
  <dc:creator>Sharman Burson  Ramsey</dc:creator>
  <cp:lastModifiedBy>Sharman Burson  Ramsey</cp:lastModifiedBy>
  <cp:revision>37</cp:revision>
  <dcterms:created xsi:type="dcterms:W3CDTF">2017-01-17T14:18:07Z</dcterms:created>
  <dcterms:modified xsi:type="dcterms:W3CDTF">2017-01-18T15:13:08Z</dcterms:modified>
</cp:coreProperties>
</file>